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"/>
  </p:notesMasterIdLst>
  <p:sldIdLst>
    <p:sldId id="256" r:id="rId2"/>
  </p:sldIdLst>
  <p:sldSz cx="28790900" cy="43192700"/>
  <p:notesSz cx="6858000" cy="9144000"/>
  <p:embeddedFontLst>
    <p:embeddedFont>
      <p:font typeface="Arial" panose="020B0604020202020204" pitchFamily="34" charset="0"/>
      <p:regular r:id="rId4"/>
    </p:embeddedFont>
    <p:embeddedFont>
      <p:font typeface="Arial Bold" panose="020B0604020202020204" charset="0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1" d="100"/>
          <a:sy n="11" d="100"/>
        </p:scale>
        <p:origin x="1728" y="21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03.11.2025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jpeg"/><Relationship Id="rId3" Type="http://schemas.openxmlformats.org/officeDocument/2006/relationships/image" Target="../media/image1.jpeg"/><Relationship Id="rId21" Type="http://schemas.openxmlformats.org/officeDocument/2006/relationships/image" Target="../media/image19.sv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jpe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jpeg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2741" y="-3939"/>
            <a:ext cx="28774944" cy="43179343"/>
            <a:chOff x="0" y="0"/>
            <a:chExt cx="38366592" cy="575724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366573" cy="57572399"/>
            </a:xfrm>
            <a:custGeom>
              <a:avLst/>
              <a:gdLst/>
              <a:ahLst/>
              <a:cxnLst/>
              <a:rect l="l" t="t" r="r" b="b"/>
              <a:pathLst>
                <a:path w="38366573" h="57572399">
                  <a:moveTo>
                    <a:pt x="0" y="0"/>
                  </a:moveTo>
                  <a:lnTo>
                    <a:pt x="38366573" y="0"/>
                  </a:lnTo>
                  <a:lnTo>
                    <a:pt x="38366573" y="57572399"/>
                  </a:lnTo>
                  <a:lnTo>
                    <a:pt x="0" y="575723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9" r="-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36734" y="2703684"/>
            <a:ext cx="28800425" cy="666786"/>
            <a:chOff x="0" y="0"/>
            <a:chExt cx="38400567" cy="88904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8400568" cy="889048"/>
            </a:xfrm>
            <a:custGeom>
              <a:avLst/>
              <a:gdLst/>
              <a:ahLst/>
              <a:cxnLst/>
              <a:rect l="l" t="t" r="r" b="b"/>
              <a:pathLst>
                <a:path w="38400568" h="889048">
                  <a:moveTo>
                    <a:pt x="0" y="0"/>
                  </a:moveTo>
                  <a:lnTo>
                    <a:pt x="38400568" y="0"/>
                  </a:lnTo>
                  <a:lnTo>
                    <a:pt x="38400568" y="889048"/>
                  </a:lnTo>
                  <a:lnTo>
                    <a:pt x="0" y="8890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38400567" cy="91762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479"/>
                </a:lnSpc>
              </a:pPr>
              <a:r>
                <a:rPr lang="en-US" sz="3733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André Souza; Felipe Nunes; Gregory Baruc ; Icaro Birochi;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45973" y="1383751"/>
            <a:ext cx="27908477" cy="1210265"/>
            <a:chOff x="0" y="0"/>
            <a:chExt cx="37211303" cy="161368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7211304" cy="1613687"/>
            </a:xfrm>
            <a:custGeom>
              <a:avLst/>
              <a:gdLst/>
              <a:ahLst/>
              <a:cxnLst/>
              <a:rect l="l" t="t" r="r" b="b"/>
              <a:pathLst>
                <a:path w="37211304" h="1613687">
                  <a:moveTo>
                    <a:pt x="0" y="0"/>
                  </a:moveTo>
                  <a:lnTo>
                    <a:pt x="37211304" y="0"/>
                  </a:lnTo>
                  <a:lnTo>
                    <a:pt x="37211304" y="1613687"/>
                  </a:lnTo>
                  <a:lnTo>
                    <a:pt x="0" y="16136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37211303" cy="164226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039"/>
                </a:lnSpc>
              </a:pPr>
              <a:r>
                <a:rPr lang="en-US" sz="5866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Instituto Alma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70421" y="-176279"/>
            <a:ext cx="25809904" cy="1619083"/>
            <a:chOff x="0" y="0"/>
            <a:chExt cx="34413205" cy="215877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4413205" cy="2158777"/>
            </a:xfrm>
            <a:custGeom>
              <a:avLst/>
              <a:gdLst/>
              <a:ahLst/>
              <a:cxnLst/>
              <a:rect l="l" t="t" r="r" b="b"/>
              <a:pathLst>
                <a:path w="34413205" h="2158777">
                  <a:moveTo>
                    <a:pt x="0" y="0"/>
                  </a:moveTo>
                  <a:lnTo>
                    <a:pt x="34413205" y="0"/>
                  </a:lnTo>
                  <a:lnTo>
                    <a:pt x="34413205" y="2158777"/>
                  </a:lnTo>
                  <a:lnTo>
                    <a:pt x="0" y="21587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34413205" cy="21873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9598"/>
                </a:lnSpc>
              </a:pPr>
              <a:r>
                <a:rPr lang="en-US" sz="7998" b="1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Semana de Tecnologia FECAP 2025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895987" y="3206403"/>
            <a:ext cx="22596384" cy="1215188"/>
            <a:chOff x="0" y="0"/>
            <a:chExt cx="30128512" cy="162025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0128511" cy="1620251"/>
            </a:xfrm>
            <a:custGeom>
              <a:avLst/>
              <a:gdLst/>
              <a:ahLst/>
              <a:cxnLst/>
              <a:rect l="l" t="t" r="r" b="b"/>
              <a:pathLst>
                <a:path w="30128511" h="1620251">
                  <a:moveTo>
                    <a:pt x="0" y="0"/>
                  </a:moveTo>
                  <a:lnTo>
                    <a:pt x="30128511" y="0"/>
                  </a:lnTo>
                  <a:lnTo>
                    <a:pt x="30128511" y="1620251"/>
                  </a:lnTo>
                  <a:lnTo>
                    <a:pt x="0" y="16202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30128512" cy="162977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Eduardo Savino Gomes; José Carlos Buesso;  Ronaldo Araújo Pinto; Victor Bruno Alexander Rosetti de Quiroz; Francisco de Souza Escobar.</a:t>
              </a:r>
            </a:p>
          </p:txBody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22752" y="40356014"/>
            <a:ext cx="3095947" cy="3115297"/>
            <a:chOff x="0" y="0"/>
            <a:chExt cx="4127929" cy="4153729"/>
          </a:xfrm>
        </p:grpSpPr>
        <p:sp>
          <p:nvSpPr>
            <p:cNvPr id="17" name="Freeform 17" descr="Uma imagem contendo óculos  O conteúdo gerado por IA pode estar incorreto."/>
            <p:cNvSpPr/>
            <p:nvPr/>
          </p:nvSpPr>
          <p:spPr>
            <a:xfrm>
              <a:off x="0" y="0"/>
              <a:ext cx="4127881" cy="4153789"/>
            </a:xfrm>
            <a:custGeom>
              <a:avLst/>
              <a:gdLst/>
              <a:ahLst/>
              <a:cxnLst/>
              <a:rect l="l" t="t" r="r" b="b"/>
              <a:pathLst>
                <a:path w="4127881" h="4153789">
                  <a:moveTo>
                    <a:pt x="0" y="0"/>
                  </a:moveTo>
                  <a:lnTo>
                    <a:pt x="4127881" y="0"/>
                  </a:lnTo>
                  <a:lnTo>
                    <a:pt x="4127881" y="4153789"/>
                  </a:lnTo>
                  <a:lnTo>
                    <a:pt x="0" y="4153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 b="1"/>
              </a:stretch>
            </a:blip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25801752" y="40382747"/>
            <a:ext cx="3095945" cy="3105591"/>
            <a:chOff x="0" y="0"/>
            <a:chExt cx="4127927" cy="4140788"/>
          </a:xfrm>
        </p:grpSpPr>
        <p:sp>
          <p:nvSpPr>
            <p:cNvPr id="19" name="Freeform 19" descr="Uma imagem contendo óculos, caneca  O conteúdo gerado por IA pode estar incorreto."/>
            <p:cNvSpPr/>
            <p:nvPr/>
          </p:nvSpPr>
          <p:spPr>
            <a:xfrm>
              <a:off x="0" y="0"/>
              <a:ext cx="4127881" cy="4140835"/>
            </a:xfrm>
            <a:custGeom>
              <a:avLst/>
              <a:gdLst/>
              <a:ahLst/>
              <a:cxnLst/>
              <a:rect l="l" t="t" r="r" b="b"/>
              <a:pathLst>
                <a:path w="4127881" h="4140835">
                  <a:moveTo>
                    <a:pt x="0" y="0"/>
                  </a:moveTo>
                  <a:lnTo>
                    <a:pt x="4127881" y="0"/>
                  </a:lnTo>
                  <a:lnTo>
                    <a:pt x="4127881" y="4140835"/>
                  </a:lnTo>
                  <a:lnTo>
                    <a:pt x="0" y="41408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 b="1"/>
              </a:stretch>
            </a:blipFill>
          </p:spPr>
        </p:sp>
      </p:grp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23105013" y="14849820"/>
            <a:ext cx="2651482" cy="1369821"/>
            <a:chOff x="0" y="0"/>
            <a:chExt cx="3535309" cy="1826428"/>
          </a:xfrm>
        </p:grpSpPr>
        <p:sp>
          <p:nvSpPr>
            <p:cNvPr id="21" name="Freeform 21" descr="Logotipo  O conteúdo gerado por IA pode estar incorreto."/>
            <p:cNvSpPr/>
            <p:nvPr/>
          </p:nvSpPr>
          <p:spPr>
            <a:xfrm>
              <a:off x="0" y="0"/>
              <a:ext cx="3535299" cy="1826387"/>
            </a:xfrm>
            <a:custGeom>
              <a:avLst/>
              <a:gdLst/>
              <a:ahLst/>
              <a:cxnLst/>
              <a:rect l="l" t="t" r="r" b="b"/>
              <a:pathLst>
                <a:path w="3535299" h="1826387">
                  <a:moveTo>
                    <a:pt x="0" y="0"/>
                  </a:moveTo>
                  <a:lnTo>
                    <a:pt x="3535299" y="0"/>
                  </a:lnTo>
                  <a:lnTo>
                    <a:pt x="3535299" y="1826387"/>
                  </a:lnTo>
                  <a:lnTo>
                    <a:pt x="0" y="18263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b="-2"/>
              </a:stretch>
            </a:blipFill>
          </p:spPr>
        </p: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13344212" y="12132055"/>
            <a:ext cx="2390002" cy="2390002"/>
            <a:chOff x="0" y="0"/>
            <a:chExt cx="3186669" cy="3186669"/>
          </a:xfrm>
        </p:grpSpPr>
        <p:sp>
          <p:nvSpPr>
            <p:cNvPr id="23" name="Freeform 23" descr="Logotipo, Ícone  O conteúdo gerado por IA pode estar incorreto."/>
            <p:cNvSpPr/>
            <p:nvPr/>
          </p:nvSpPr>
          <p:spPr>
            <a:xfrm>
              <a:off x="0" y="0"/>
              <a:ext cx="3186684" cy="3186684"/>
            </a:xfrm>
            <a:custGeom>
              <a:avLst/>
              <a:gdLst/>
              <a:ahLst/>
              <a:cxnLst/>
              <a:rect l="l" t="t" r="r" b="b"/>
              <a:pathLst>
                <a:path w="3186684" h="3186684">
                  <a:moveTo>
                    <a:pt x="0" y="0"/>
                  </a:moveTo>
                  <a:lnTo>
                    <a:pt x="3186684" y="0"/>
                  </a:lnTo>
                  <a:lnTo>
                    <a:pt x="3186684" y="3186684"/>
                  </a:lnTo>
                  <a:lnTo>
                    <a:pt x="0" y="31866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grpSp>
        <p:nvGrpSpPr>
          <p:cNvPr id="24" name="Group 24"/>
          <p:cNvGrpSpPr>
            <a:grpSpLocks noChangeAspect="1"/>
          </p:cNvGrpSpPr>
          <p:nvPr/>
        </p:nvGrpSpPr>
        <p:grpSpPr>
          <a:xfrm>
            <a:off x="16880907" y="12129459"/>
            <a:ext cx="1678276" cy="2369168"/>
            <a:chOff x="0" y="0"/>
            <a:chExt cx="2237701" cy="3158891"/>
          </a:xfrm>
        </p:grpSpPr>
        <p:sp>
          <p:nvSpPr>
            <p:cNvPr id="25" name="Freeform 25" descr="Ícone  O conteúdo gerado por IA pode estar incorreto."/>
            <p:cNvSpPr/>
            <p:nvPr/>
          </p:nvSpPr>
          <p:spPr>
            <a:xfrm>
              <a:off x="0" y="0"/>
              <a:ext cx="2237740" cy="3158871"/>
            </a:xfrm>
            <a:custGeom>
              <a:avLst/>
              <a:gdLst/>
              <a:ahLst/>
              <a:cxnLst/>
              <a:rect l="l" t="t" r="r" b="b"/>
              <a:pathLst>
                <a:path w="2237740" h="3158871">
                  <a:moveTo>
                    <a:pt x="0" y="0"/>
                  </a:moveTo>
                  <a:lnTo>
                    <a:pt x="2237740" y="0"/>
                  </a:lnTo>
                  <a:lnTo>
                    <a:pt x="2237740" y="3158871"/>
                  </a:lnTo>
                  <a:lnTo>
                    <a:pt x="0" y="31588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86" r="-84"/>
              </a:stretch>
            </a:blip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6771665" y="15013861"/>
            <a:ext cx="1969985" cy="1969985"/>
            <a:chOff x="0" y="0"/>
            <a:chExt cx="2626647" cy="2626647"/>
          </a:xfrm>
        </p:grpSpPr>
        <p:sp>
          <p:nvSpPr>
            <p:cNvPr id="27" name="Freeform 27" descr="Ícone  O conteúdo gerado por IA pode estar incorreto."/>
            <p:cNvSpPr/>
            <p:nvPr/>
          </p:nvSpPr>
          <p:spPr>
            <a:xfrm>
              <a:off x="0" y="0"/>
              <a:ext cx="2626614" cy="2626614"/>
            </a:xfrm>
            <a:custGeom>
              <a:avLst/>
              <a:gdLst/>
              <a:ahLst/>
              <a:cxnLst/>
              <a:rect l="l" t="t" r="r" b="b"/>
              <a:pathLst>
                <a:path w="2626614" h="2626614">
                  <a:moveTo>
                    <a:pt x="0" y="0"/>
                  </a:moveTo>
                  <a:lnTo>
                    <a:pt x="2626614" y="0"/>
                  </a:lnTo>
                  <a:lnTo>
                    <a:pt x="2626614" y="2626614"/>
                  </a:lnTo>
                  <a:lnTo>
                    <a:pt x="0" y="262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r="-1" b="-1"/>
              </a:stretch>
            </a:blipFill>
          </p:spPr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20064218" y="12612493"/>
            <a:ext cx="2252785" cy="1689588"/>
            <a:chOff x="0" y="0"/>
            <a:chExt cx="3003713" cy="2252784"/>
          </a:xfrm>
        </p:grpSpPr>
        <p:sp>
          <p:nvSpPr>
            <p:cNvPr id="29" name="Freeform 29" descr="Uma imagem contendo Ícone  O conteúdo gerado por IA pode estar incorreto."/>
            <p:cNvSpPr/>
            <p:nvPr/>
          </p:nvSpPr>
          <p:spPr>
            <a:xfrm>
              <a:off x="0" y="0"/>
              <a:ext cx="3003677" cy="2252726"/>
            </a:xfrm>
            <a:custGeom>
              <a:avLst/>
              <a:gdLst/>
              <a:ahLst/>
              <a:cxnLst/>
              <a:rect l="l" t="t" r="r" b="b"/>
              <a:pathLst>
                <a:path w="3003677" h="2252726">
                  <a:moveTo>
                    <a:pt x="0" y="0"/>
                  </a:moveTo>
                  <a:lnTo>
                    <a:pt x="3003677" y="0"/>
                  </a:lnTo>
                  <a:lnTo>
                    <a:pt x="3003677" y="2252726"/>
                  </a:lnTo>
                  <a:lnTo>
                    <a:pt x="0" y="22527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t="-82" r="-1" b="-84"/>
              </a:stretch>
            </a:blipFill>
          </p:spPr>
        </p:sp>
      </p:grpSp>
      <p:grpSp>
        <p:nvGrpSpPr>
          <p:cNvPr id="30" name="Group 30"/>
          <p:cNvGrpSpPr>
            <a:grpSpLocks noChangeAspect="1"/>
          </p:cNvGrpSpPr>
          <p:nvPr/>
        </p:nvGrpSpPr>
        <p:grpSpPr>
          <a:xfrm>
            <a:off x="13861617" y="15214435"/>
            <a:ext cx="1567253" cy="1567253"/>
            <a:chOff x="0" y="0"/>
            <a:chExt cx="2089671" cy="2089671"/>
          </a:xfrm>
        </p:grpSpPr>
        <p:sp>
          <p:nvSpPr>
            <p:cNvPr id="31" name="Freeform 31" descr="Logotipo  O conteúdo gerado por IA pode estar incorreto."/>
            <p:cNvSpPr/>
            <p:nvPr/>
          </p:nvSpPr>
          <p:spPr>
            <a:xfrm>
              <a:off x="0" y="0"/>
              <a:ext cx="2089658" cy="2089658"/>
            </a:xfrm>
            <a:custGeom>
              <a:avLst/>
              <a:gdLst/>
              <a:ahLst/>
              <a:cxnLst/>
              <a:rect l="l" t="t" r="r" b="b"/>
              <a:pathLst>
                <a:path w="2089658" h="2089658">
                  <a:moveTo>
                    <a:pt x="0" y="0"/>
                  </a:moveTo>
                  <a:lnTo>
                    <a:pt x="2089658" y="0"/>
                  </a:lnTo>
                  <a:lnTo>
                    <a:pt x="2089658" y="2089658"/>
                  </a:lnTo>
                  <a:lnTo>
                    <a:pt x="0" y="20896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</p:sp>
      </p:grpSp>
      <p:grpSp>
        <p:nvGrpSpPr>
          <p:cNvPr id="32" name="Group 32"/>
          <p:cNvGrpSpPr>
            <a:grpSpLocks noChangeAspect="1"/>
          </p:cNvGrpSpPr>
          <p:nvPr/>
        </p:nvGrpSpPr>
        <p:grpSpPr>
          <a:xfrm>
            <a:off x="20329692" y="14982549"/>
            <a:ext cx="2090947" cy="2090947"/>
            <a:chOff x="0" y="0"/>
            <a:chExt cx="2787929" cy="2787929"/>
          </a:xfrm>
        </p:grpSpPr>
        <p:sp>
          <p:nvSpPr>
            <p:cNvPr id="33" name="Freeform 33" descr="Ícone  O conteúdo gerado por IA pode estar incorreto."/>
            <p:cNvSpPr/>
            <p:nvPr/>
          </p:nvSpPr>
          <p:spPr>
            <a:xfrm>
              <a:off x="0" y="0"/>
              <a:ext cx="2787904" cy="2787904"/>
            </a:xfrm>
            <a:custGeom>
              <a:avLst/>
              <a:gdLst/>
              <a:ahLst/>
              <a:cxnLst/>
              <a:rect l="l" t="t" r="r" b="b"/>
              <a:pathLst>
                <a:path w="2787904" h="2787904">
                  <a:moveTo>
                    <a:pt x="0" y="0"/>
                  </a:moveTo>
                  <a:lnTo>
                    <a:pt x="2787904" y="0"/>
                  </a:lnTo>
                  <a:lnTo>
                    <a:pt x="2787904" y="2787904"/>
                  </a:lnTo>
                  <a:lnTo>
                    <a:pt x="0" y="2787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/>
              </a:stretch>
            </a:blipFill>
          </p:spPr>
        </p:sp>
      </p:grpSp>
      <p:grpSp>
        <p:nvGrpSpPr>
          <p:cNvPr id="34" name="Group 34"/>
          <p:cNvGrpSpPr>
            <a:grpSpLocks noChangeAspect="1"/>
          </p:cNvGrpSpPr>
          <p:nvPr/>
        </p:nvGrpSpPr>
        <p:grpSpPr>
          <a:xfrm>
            <a:off x="23136857" y="12573596"/>
            <a:ext cx="1957103" cy="1957103"/>
            <a:chOff x="0" y="0"/>
            <a:chExt cx="2609471" cy="2609471"/>
          </a:xfrm>
        </p:grpSpPr>
        <p:sp>
          <p:nvSpPr>
            <p:cNvPr id="35" name="Freeform 35" descr="Ícone  O conteúdo gerado por IA pode estar incorreto."/>
            <p:cNvSpPr/>
            <p:nvPr/>
          </p:nvSpPr>
          <p:spPr>
            <a:xfrm>
              <a:off x="0" y="0"/>
              <a:ext cx="2609469" cy="2609469"/>
            </a:xfrm>
            <a:custGeom>
              <a:avLst/>
              <a:gdLst/>
              <a:ahLst/>
              <a:cxnLst/>
              <a:rect l="l" t="t" r="r" b="b"/>
              <a:pathLst>
                <a:path w="2609469" h="2609469">
                  <a:moveTo>
                    <a:pt x="0" y="0"/>
                  </a:moveTo>
                  <a:lnTo>
                    <a:pt x="2609469" y="0"/>
                  </a:lnTo>
                  <a:lnTo>
                    <a:pt x="2609469" y="2609469"/>
                  </a:lnTo>
                  <a:lnTo>
                    <a:pt x="0" y="26094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/>
              </a:stretch>
            </a:blipFill>
          </p:spPr>
        </p:sp>
      </p:grpSp>
      <p:grpSp>
        <p:nvGrpSpPr>
          <p:cNvPr id="36" name="Group 36"/>
          <p:cNvGrpSpPr>
            <a:grpSpLocks noChangeAspect="1"/>
          </p:cNvGrpSpPr>
          <p:nvPr/>
        </p:nvGrpSpPr>
        <p:grpSpPr>
          <a:xfrm>
            <a:off x="524725" y="5832884"/>
            <a:ext cx="2726586" cy="2707285"/>
            <a:chOff x="0" y="0"/>
            <a:chExt cx="3635448" cy="3609713"/>
          </a:xfrm>
        </p:grpSpPr>
        <p:sp>
          <p:nvSpPr>
            <p:cNvPr id="37" name="Freeform 37" descr="André Pereira"/>
            <p:cNvSpPr/>
            <p:nvPr/>
          </p:nvSpPr>
          <p:spPr>
            <a:xfrm>
              <a:off x="0" y="0"/>
              <a:ext cx="3635502" cy="3609721"/>
            </a:xfrm>
            <a:custGeom>
              <a:avLst/>
              <a:gdLst/>
              <a:ahLst/>
              <a:cxnLst/>
              <a:rect l="l" t="t" r="r" b="b"/>
              <a:pathLst>
                <a:path w="3635502" h="3609721">
                  <a:moveTo>
                    <a:pt x="0" y="0"/>
                  </a:moveTo>
                  <a:lnTo>
                    <a:pt x="3635502" y="0"/>
                  </a:lnTo>
                  <a:lnTo>
                    <a:pt x="3635502" y="3609721"/>
                  </a:lnTo>
                  <a:lnTo>
                    <a:pt x="0" y="36097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 r="1" b="-712"/>
              </a:stretch>
            </a:blipFill>
          </p:spPr>
        </p:sp>
      </p:grpSp>
      <p:grpSp>
        <p:nvGrpSpPr>
          <p:cNvPr id="38" name="Group 38"/>
          <p:cNvGrpSpPr>
            <a:grpSpLocks noChangeAspect="1"/>
          </p:cNvGrpSpPr>
          <p:nvPr/>
        </p:nvGrpSpPr>
        <p:grpSpPr>
          <a:xfrm>
            <a:off x="7019637" y="5847775"/>
            <a:ext cx="2726586" cy="2744772"/>
            <a:chOff x="0" y="0"/>
            <a:chExt cx="3635448" cy="3659696"/>
          </a:xfrm>
        </p:grpSpPr>
        <p:sp>
          <p:nvSpPr>
            <p:cNvPr id="39" name="Freeform 39" descr="Gregory Baruc"/>
            <p:cNvSpPr/>
            <p:nvPr/>
          </p:nvSpPr>
          <p:spPr>
            <a:xfrm>
              <a:off x="0" y="0"/>
              <a:ext cx="3635502" cy="3659759"/>
            </a:xfrm>
            <a:custGeom>
              <a:avLst/>
              <a:gdLst/>
              <a:ahLst/>
              <a:cxnLst/>
              <a:rect l="l" t="t" r="r" b="b"/>
              <a:pathLst>
                <a:path w="3635502" h="3659759">
                  <a:moveTo>
                    <a:pt x="0" y="0"/>
                  </a:moveTo>
                  <a:lnTo>
                    <a:pt x="3635502" y="0"/>
                  </a:lnTo>
                  <a:lnTo>
                    <a:pt x="3635502" y="3659759"/>
                  </a:lnTo>
                  <a:lnTo>
                    <a:pt x="0" y="36597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/>
              <a:stretch>
                <a:fillRect r="-665" b="1"/>
              </a:stretch>
            </a:blipFill>
          </p:spPr>
        </p:sp>
      </p:grpSp>
      <p:grpSp>
        <p:nvGrpSpPr>
          <p:cNvPr id="40" name="Group 40"/>
          <p:cNvGrpSpPr>
            <a:grpSpLocks noChangeAspect="1"/>
          </p:cNvGrpSpPr>
          <p:nvPr/>
        </p:nvGrpSpPr>
        <p:grpSpPr>
          <a:xfrm>
            <a:off x="3697063" y="5832885"/>
            <a:ext cx="2726586" cy="2743375"/>
            <a:chOff x="0" y="0"/>
            <a:chExt cx="3635448" cy="3657833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3635502" cy="3657854"/>
            </a:xfrm>
            <a:custGeom>
              <a:avLst/>
              <a:gdLst/>
              <a:ahLst/>
              <a:cxnLst/>
              <a:rect l="l" t="t" r="r" b="b"/>
              <a:pathLst>
                <a:path w="3635502" h="3657854">
                  <a:moveTo>
                    <a:pt x="0" y="0"/>
                  </a:moveTo>
                  <a:lnTo>
                    <a:pt x="3635502" y="0"/>
                  </a:lnTo>
                  <a:lnTo>
                    <a:pt x="3635502" y="3657854"/>
                  </a:lnTo>
                  <a:lnTo>
                    <a:pt x="0" y="36578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/>
              <a:stretch>
                <a:fillRect l="-75" r="-74"/>
              </a:stretch>
            </a:blipFill>
          </p:spPr>
        </p:sp>
      </p:grpSp>
      <p:grpSp>
        <p:nvGrpSpPr>
          <p:cNvPr id="42" name="Group 42"/>
          <p:cNvGrpSpPr>
            <a:grpSpLocks noChangeAspect="1"/>
          </p:cNvGrpSpPr>
          <p:nvPr/>
        </p:nvGrpSpPr>
        <p:grpSpPr>
          <a:xfrm>
            <a:off x="25154177" y="12547877"/>
            <a:ext cx="3646248" cy="2051040"/>
            <a:chOff x="0" y="0"/>
            <a:chExt cx="4861664" cy="2734720"/>
          </a:xfrm>
        </p:grpSpPr>
        <p:sp>
          <p:nvSpPr>
            <p:cNvPr id="43" name="Freeform 43" descr="Visual Studio logo and symbol, meaning, history, PNG"/>
            <p:cNvSpPr/>
            <p:nvPr/>
          </p:nvSpPr>
          <p:spPr>
            <a:xfrm>
              <a:off x="0" y="0"/>
              <a:ext cx="4861687" cy="2734691"/>
            </a:xfrm>
            <a:custGeom>
              <a:avLst/>
              <a:gdLst/>
              <a:ahLst/>
              <a:cxnLst/>
              <a:rect l="l" t="t" r="r" b="b"/>
              <a:pathLst>
                <a:path w="4861687" h="2734691">
                  <a:moveTo>
                    <a:pt x="0" y="0"/>
                  </a:moveTo>
                  <a:lnTo>
                    <a:pt x="4861687" y="0"/>
                  </a:lnTo>
                  <a:lnTo>
                    <a:pt x="4861687" y="2734691"/>
                  </a:lnTo>
                  <a:lnTo>
                    <a:pt x="0" y="2734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7"/>
              <a:stretch>
                <a:fillRect b="-1"/>
              </a:stretch>
            </a:blipFill>
          </p:spPr>
        </p:sp>
      </p:grpSp>
      <p:grpSp>
        <p:nvGrpSpPr>
          <p:cNvPr id="44" name="Group 44"/>
          <p:cNvGrpSpPr>
            <a:grpSpLocks noChangeAspect="1"/>
          </p:cNvGrpSpPr>
          <p:nvPr/>
        </p:nvGrpSpPr>
        <p:grpSpPr>
          <a:xfrm>
            <a:off x="10407176" y="5845847"/>
            <a:ext cx="2726586" cy="2780863"/>
            <a:chOff x="0" y="0"/>
            <a:chExt cx="3635448" cy="3707817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3635502" cy="3707765"/>
            </a:xfrm>
            <a:custGeom>
              <a:avLst/>
              <a:gdLst/>
              <a:ahLst/>
              <a:cxnLst/>
              <a:rect l="l" t="t" r="r" b="b"/>
              <a:pathLst>
                <a:path w="3635502" h="3707765">
                  <a:moveTo>
                    <a:pt x="0" y="0"/>
                  </a:moveTo>
                  <a:lnTo>
                    <a:pt x="3635502" y="0"/>
                  </a:lnTo>
                  <a:lnTo>
                    <a:pt x="3635502" y="3707765"/>
                  </a:lnTo>
                  <a:lnTo>
                    <a:pt x="0" y="37077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/>
              <a:stretch>
                <a:fillRect l="-9994" r="-9992" b="-1"/>
              </a:stretch>
            </a:blipFill>
          </p:spPr>
        </p:sp>
      </p:grpSp>
      <p:grpSp>
        <p:nvGrpSpPr>
          <p:cNvPr id="46" name="Group 46"/>
          <p:cNvGrpSpPr/>
          <p:nvPr/>
        </p:nvGrpSpPr>
        <p:grpSpPr>
          <a:xfrm>
            <a:off x="5925018" y="32845995"/>
            <a:ext cx="1406304" cy="128152"/>
            <a:chOff x="0" y="0"/>
            <a:chExt cx="1875071" cy="170870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1875155" cy="170815"/>
            </a:xfrm>
            <a:custGeom>
              <a:avLst/>
              <a:gdLst/>
              <a:ahLst/>
              <a:cxnLst/>
              <a:rect l="l" t="t" r="r" b="b"/>
              <a:pathLst>
                <a:path w="1875155" h="170815">
                  <a:moveTo>
                    <a:pt x="170815" y="170815"/>
                  </a:moveTo>
                  <a:lnTo>
                    <a:pt x="1706499" y="170815"/>
                  </a:lnTo>
                  <a:cubicBezTo>
                    <a:pt x="1800987" y="170815"/>
                    <a:pt x="1875155" y="94361"/>
                    <a:pt x="1875155" y="2159"/>
                  </a:cubicBezTo>
                  <a:lnTo>
                    <a:pt x="1875155" y="0"/>
                  </a:lnTo>
                  <a:lnTo>
                    <a:pt x="0" y="0"/>
                  </a:lnTo>
                  <a:lnTo>
                    <a:pt x="0" y="2286"/>
                  </a:lnTo>
                  <a:cubicBezTo>
                    <a:pt x="0" y="94488"/>
                    <a:pt x="76454" y="170815"/>
                    <a:pt x="170815" y="170815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</p:grpSp>
      <p:grpSp>
        <p:nvGrpSpPr>
          <p:cNvPr id="48" name="Group 48"/>
          <p:cNvGrpSpPr/>
          <p:nvPr/>
        </p:nvGrpSpPr>
        <p:grpSpPr>
          <a:xfrm>
            <a:off x="1547603" y="33102300"/>
            <a:ext cx="10162819" cy="47214"/>
            <a:chOff x="0" y="0"/>
            <a:chExt cx="13550426" cy="62952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3550519" cy="62992"/>
            </a:xfrm>
            <a:custGeom>
              <a:avLst/>
              <a:gdLst/>
              <a:ahLst/>
              <a:cxnLst/>
              <a:rect l="l" t="t" r="r" b="b"/>
              <a:pathLst>
                <a:path w="13550519" h="62992">
                  <a:moveTo>
                    <a:pt x="0" y="0"/>
                  </a:moveTo>
                  <a:cubicBezTo>
                    <a:pt x="0" y="35941"/>
                    <a:pt x="29210" y="62992"/>
                    <a:pt x="62992" y="62992"/>
                  </a:cubicBezTo>
                  <a:lnTo>
                    <a:pt x="13487527" y="62992"/>
                  </a:lnTo>
                  <a:cubicBezTo>
                    <a:pt x="13523468" y="62992"/>
                    <a:pt x="13550519" y="33782"/>
                    <a:pt x="1355051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</p:grpSp>
      <p:grpSp>
        <p:nvGrpSpPr>
          <p:cNvPr id="50" name="Group 50"/>
          <p:cNvGrpSpPr/>
          <p:nvPr/>
        </p:nvGrpSpPr>
        <p:grpSpPr>
          <a:xfrm>
            <a:off x="14694470" y="18835621"/>
            <a:ext cx="13361392" cy="8362079"/>
            <a:chOff x="0" y="0"/>
            <a:chExt cx="10719833" cy="6708888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719816" cy="6708902"/>
            </a:xfrm>
            <a:custGeom>
              <a:avLst/>
              <a:gdLst/>
              <a:ahLst/>
              <a:cxnLst/>
              <a:rect l="l" t="t" r="r" b="b"/>
              <a:pathLst>
                <a:path w="10719816" h="6708902">
                  <a:moveTo>
                    <a:pt x="0" y="0"/>
                  </a:moveTo>
                  <a:lnTo>
                    <a:pt x="10719816" y="0"/>
                  </a:lnTo>
                  <a:lnTo>
                    <a:pt x="10719816" y="6708902"/>
                  </a:lnTo>
                  <a:lnTo>
                    <a:pt x="0" y="6708902"/>
                  </a:lnTo>
                  <a:close/>
                </a:path>
              </a:pathLst>
            </a:custGeom>
            <a:blipFill>
              <a:blip r:embed="rId19"/>
              <a:stretch>
                <a:fillRect t="-1557" b="-1557"/>
              </a:stretch>
            </a:blipFill>
          </p:spPr>
        </p:sp>
      </p:grpSp>
      <p:grpSp>
        <p:nvGrpSpPr>
          <p:cNvPr id="52" name="Group 52"/>
          <p:cNvGrpSpPr/>
          <p:nvPr/>
        </p:nvGrpSpPr>
        <p:grpSpPr>
          <a:xfrm>
            <a:off x="1375507" y="13701321"/>
            <a:ext cx="10040068" cy="6733566"/>
            <a:chOff x="0" y="0"/>
            <a:chExt cx="13386758" cy="8978087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13386815" cy="8978011"/>
            </a:xfrm>
            <a:custGeom>
              <a:avLst/>
              <a:gdLst/>
              <a:ahLst/>
              <a:cxnLst/>
              <a:rect l="l" t="t" r="r" b="b"/>
              <a:pathLst>
                <a:path w="13386815" h="8978011">
                  <a:moveTo>
                    <a:pt x="12915011" y="0"/>
                  </a:moveTo>
                  <a:lnTo>
                    <a:pt x="469011" y="0"/>
                  </a:lnTo>
                  <a:cubicBezTo>
                    <a:pt x="210820" y="0"/>
                    <a:pt x="0" y="210820"/>
                    <a:pt x="0" y="469011"/>
                  </a:cubicBezTo>
                  <a:lnTo>
                    <a:pt x="0" y="8978011"/>
                  </a:lnTo>
                  <a:lnTo>
                    <a:pt x="13386815" y="8978011"/>
                  </a:lnTo>
                  <a:lnTo>
                    <a:pt x="13386815" y="469011"/>
                  </a:lnTo>
                  <a:cubicBezTo>
                    <a:pt x="13384149" y="210820"/>
                    <a:pt x="13173329" y="0"/>
                    <a:pt x="12915011" y="0"/>
                  </a:cubicBezTo>
                  <a:close/>
                  <a:moveTo>
                    <a:pt x="12972923" y="8390382"/>
                  </a:moveTo>
                  <a:lnTo>
                    <a:pt x="408432" y="8390382"/>
                  </a:lnTo>
                  <a:lnTo>
                    <a:pt x="408432" y="529717"/>
                  </a:lnTo>
                  <a:lnTo>
                    <a:pt x="12973050" y="529717"/>
                  </a:lnTo>
                  <a:lnTo>
                    <a:pt x="12973050" y="8390382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4" name="Freeform 54"/>
          <p:cNvSpPr/>
          <p:nvPr/>
        </p:nvSpPr>
        <p:spPr>
          <a:xfrm>
            <a:off x="183743" y="13667722"/>
            <a:ext cx="12421620" cy="7069552"/>
          </a:xfrm>
          <a:custGeom>
            <a:avLst/>
            <a:gdLst/>
            <a:ahLst/>
            <a:cxnLst/>
            <a:rect l="l" t="t" r="r" b="b"/>
            <a:pathLst>
              <a:path w="12421620" h="7069552">
                <a:moveTo>
                  <a:pt x="0" y="0"/>
                </a:moveTo>
                <a:lnTo>
                  <a:pt x="12421620" y="0"/>
                </a:lnTo>
                <a:lnTo>
                  <a:pt x="12421620" y="7069552"/>
                </a:lnTo>
                <a:lnTo>
                  <a:pt x="0" y="7069552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  <p:grpSp>
        <p:nvGrpSpPr>
          <p:cNvPr id="55" name="Group 55"/>
          <p:cNvGrpSpPr/>
          <p:nvPr/>
        </p:nvGrpSpPr>
        <p:grpSpPr>
          <a:xfrm>
            <a:off x="5570398" y="25947058"/>
            <a:ext cx="1648310" cy="150206"/>
            <a:chOff x="0" y="0"/>
            <a:chExt cx="2197747" cy="200274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2197735" cy="200279"/>
            </a:xfrm>
            <a:custGeom>
              <a:avLst/>
              <a:gdLst/>
              <a:ahLst/>
              <a:cxnLst/>
              <a:rect l="l" t="t" r="r" b="b"/>
              <a:pathLst>
                <a:path w="2197735" h="200279">
                  <a:moveTo>
                    <a:pt x="200279" y="200279"/>
                  </a:moveTo>
                  <a:lnTo>
                    <a:pt x="2000123" y="200279"/>
                  </a:lnTo>
                  <a:cubicBezTo>
                    <a:pt x="2110740" y="200279"/>
                    <a:pt x="2197735" y="110744"/>
                    <a:pt x="2197735" y="2667"/>
                  </a:cubicBezTo>
                  <a:lnTo>
                    <a:pt x="2197735" y="0"/>
                  </a:lnTo>
                  <a:lnTo>
                    <a:pt x="0" y="0"/>
                  </a:lnTo>
                  <a:lnTo>
                    <a:pt x="0" y="2667"/>
                  </a:lnTo>
                  <a:cubicBezTo>
                    <a:pt x="0" y="110617"/>
                    <a:pt x="89535" y="200279"/>
                    <a:pt x="200279" y="200279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</p:grpSp>
      <p:grpSp>
        <p:nvGrpSpPr>
          <p:cNvPr id="57" name="Group 57"/>
          <p:cNvGrpSpPr/>
          <p:nvPr/>
        </p:nvGrpSpPr>
        <p:grpSpPr>
          <a:xfrm>
            <a:off x="438697" y="20737274"/>
            <a:ext cx="11911711" cy="55339"/>
            <a:chOff x="0" y="0"/>
            <a:chExt cx="15882281" cy="73785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15882240" cy="73787"/>
            </a:xfrm>
            <a:custGeom>
              <a:avLst/>
              <a:gdLst/>
              <a:ahLst/>
              <a:cxnLst/>
              <a:rect l="l" t="t" r="r" b="b"/>
              <a:pathLst>
                <a:path w="15882240" h="73787">
                  <a:moveTo>
                    <a:pt x="0" y="0"/>
                  </a:moveTo>
                  <a:cubicBezTo>
                    <a:pt x="0" y="42164"/>
                    <a:pt x="34290" y="73787"/>
                    <a:pt x="73787" y="73787"/>
                  </a:cubicBezTo>
                  <a:lnTo>
                    <a:pt x="15808452" y="73787"/>
                  </a:lnTo>
                  <a:cubicBezTo>
                    <a:pt x="15850615" y="73787"/>
                    <a:pt x="15882240" y="39497"/>
                    <a:pt x="158822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</p:grpSp>
      <p:grpSp>
        <p:nvGrpSpPr>
          <p:cNvPr id="59" name="Group 59"/>
          <p:cNvGrpSpPr/>
          <p:nvPr/>
        </p:nvGrpSpPr>
        <p:grpSpPr>
          <a:xfrm>
            <a:off x="1681847" y="14098575"/>
            <a:ext cx="9423434" cy="5897552"/>
            <a:chOff x="0" y="0"/>
            <a:chExt cx="12564579" cy="7863403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12564618" cy="7863459"/>
            </a:xfrm>
            <a:custGeom>
              <a:avLst/>
              <a:gdLst/>
              <a:ahLst/>
              <a:cxnLst/>
              <a:rect l="l" t="t" r="r" b="b"/>
              <a:pathLst>
                <a:path w="12564618" h="7863459">
                  <a:moveTo>
                    <a:pt x="0" y="0"/>
                  </a:moveTo>
                  <a:lnTo>
                    <a:pt x="12564618" y="0"/>
                  </a:lnTo>
                  <a:lnTo>
                    <a:pt x="12564618" y="7863459"/>
                  </a:lnTo>
                  <a:lnTo>
                    <a:pt x="0" y="7863459"/>
                  </a:lnTo>
                  <a:close/>
                </a:path>
              </a:pathLst>
            </a:custGeom>
            <a:blipFill>
              <a:blip r:embed="rId22"/>
              <a:stretch>
                <a:fillRect l="-10761" r="-10761"/>
              </a:stretch>
            </a:blipFill>
          </p:spPr>
        </p:sp>
      </p:grpSp>
      <p:sp>
        <p:nvSpPr>
          <p:cNvPr id="61" name="Freeform 61"/>
          <p:cNvSpPr/>
          <p:nvPr/>
        </p:nvSpPr>
        <p:spPr>
          <a:xfrm>
            <a:off x="1375507" y="25410588"/>
            <a:ext cx="12249028" cy="6997257"/>
          </a:xfrm>
          <a:custGeom>
            <a:avLst/>
            <a:gdLst/>
            <a:ahLst/>
            <a:cxnLst/>
            <a:rect l="l" t="t" r="r" b="b"/>
            <a:pathLst>
              <a:path w="12249028" h="6997257">
                <a:moveTo>
                  <a:pt x="0" y="0"/>
                </a:moveTo>
                <a:lnTo>
                  <a:pt x="12249028" y="0"/>
                </a:lnTo>
                <a:lnTo>
                  <a:pt x="12249028" y="6997257"/>
                </a:lnTo>
                <a:lnTo>
                  <a:pt x="0" y="6997257"/>
                </a:lnTo>
                <a:lnTo>
                  <a:pt x="0" y="0"/>
                </a:lnTo>
                <a:close/>
              </a:path>
            </a:pathLst>
          </a:custGeom>
          <a:blipFill>
            <a:blip r:embed="rId23"/>
            <a:stretch>
              <a:fillRect/>
            </a:stretch>
          </a:blipFill>
        </p:spPr>
      </p:sp>
      <p:sp>
        <p:nvSpPr>
          <p:cNvPr id="62" name="TextBox 62"/>
          <p:cNvSpPr txBox="1"/>
          <p:nvPr/>
        </p:nvSpPr>
        <p:spPr>
          <a:xfrm>
            <a:off x="-6945615" y="-9038125"/>
            <a:ext cx="13101971" cy="2870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2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Sobre a equipe</a:t>
            </a:r>
          </a:p>
          <a:p>
            <a:pPr algn="just">
              <a:lnSpc>
                <a:spcPts val="4479"/>
              </a:lnSpc>
            </a:pPr>
            <a:r>
              <a:rPr lang="en-US" sz="3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algn="just">
              <a:lnSpc>
                <a:spcPts val="4320"/>
              </a:lnSpc>
            </a:pPr>
            <a:endParaRPr lang="en-US" sz="373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lnSpc>
                <a:spcPts val="4320"/>
              </a:lnSpc>
            </a:pPr>
            <a:endParaRPr lang="en-US" sz="373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lnSpc>
                <a:spcPts val="4320"/>
              </a:lnSpc>
            </a:pPr>
            <a:endParaRPr lang="en-US" sz="373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TextBox 63"/>
          <p:cNvSpPr txBox="1"/>
          <p:nvPr/>
        </p:nvSpPr>
        <p:spPr>
          <a:xfrm>
            <a:off x="14744594" y="5009450"/>
            <a:ext cx="13101971" cy="5733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2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Problema a ser tratado</a:t>
            </a:r>
          </a:p>
          <a:p>
            <a:pPr algn="just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	O projeto consiste no desenvolvimento de um site institucional para o </a:t>
            </a: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Instituto Alma</a:t>
            </a: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uma organização não governamental que realiza ações sociais e campanhas de doação. Atualmente, a ONG enfrenta dificuldades em divulgar suas iniciativas e arrecadar doações de forma prática, pois ainda não possui uma plataforma digital eficiente que conecte o público às suas ações. Essa falta de presença online limita a comunicação com apoiadores e reduz o alcance das campanhas, dificultando o crescimento e o impacto social do instituto.</a:t>
            </a:r>
          </a:p>
          <a:p>
            <a:pPr algn="just">
              <a:lnSpc>
                <a:spcPts val="3840"/>
              </a:lnSpc>
            </a:pPr>
            <a:endParaRPr lang="en-US" sz="3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lnSpc>
                <a:spcPts val="3199"/>
              </a:lnSpc>
            </a:pPr>
            <a:r>
              <a:rPr lang="en-US" sz="266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721793" y="33560563"/>
            <a:ext cx="13136030" cy="6574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2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Solução proposta</a:t>
            </a:r>
          </a:p>
          <a:p>
            <a:pPr algn="just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	Diante desse cenário, o projeto propõe a </a:t>
            </a: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criação de um site completo e funcional</a:t>
            </a: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pensado para atender às principais necessidades do Instituto Alma. A solução visa desenvolver uma plataforma moderna, acessível e intuitiva, que permita a divulgação de campanhas, a transparência nas ações e a aproximação entre a ONG e seus apoiadores. O site será estruturado com páginas dedicadas à história da instituição, seus objetivos, projetos realizados, campanhas ativas, informações de contato e uma área específica para doações online, utilizando meios seguros e de fácil acesso. O principal objetivo é fortalecer a identidade digital do Instituto Alma, criando uma ponte entre a organização e a sociedade, e estimulando uma cultura de doação mais acessível, transparente e sustentável.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4738224" y="33560563"/>
            <a:ext cx="13108341" cy="5097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2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Futuro do projeto</a:t>
            </a:r>
          </a:p>
          <a:p>
            <a:pPr algn="just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	No futuro, o projeto poderá ser expandido com novas funcionalidades, como  a integração do site com redes sociais e aplicativos de mensagens, facilitando a divulgação de campanhas e o engajamento de novos voluntários. Outra possibilidade é a criação de uma área interativa, onde beneficiários e apoiadores poderão compartilhar histórias e depoimentos sobre o impacto das ações do instituto. Essas melhorias visam transformar o site em uma </a:t>
            </a: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plataforma completa de engajamento social</a:t>
            </a: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fortalecendo o vínculo entre a ONG e a comunidade, e ampliando o alcance das suas iniciativas solidárias.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8050871" y="10360893"/>
            <a:ext cx="12685939" cy="1506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39"/>
              </a:lnSpc>
            </a:pPr>
            <a:r>
              <a:rPr lang="en-US" sz="5866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Imagens e ferramentas do Projeto</a:t>
            </a:r>
          </a:p>
          <a:p>
            <a:pPr algn="just">
              <a:lnSpc>
                <a:spcPts val="4479"/>
              </a:lnSpc>
            </a:pPr>
            <a:r>
              <a:rPr lang="en-US" sz="3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	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806791" y="4878196"/>
            <a:ext cx="12456153" cy="583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2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Problema a ser tratado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771080" y="8761954"/>
            <a:ext cx="3514516" cy="450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FRONT-END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3421692" y="8761954"/>
            <a:ext cx="3291802" cy="450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BANCO DE DADOS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7545759" y="8828864"/>
            <a:ext cx="3514516" cy="450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BACK-END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0843649" y="8805942"/>
            <a:ext cx="3514516" cy="450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BACK-END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404</Words>
  <Application>Microsoft Office PowerPoint</Application>
  <PresentationFormat>Personalizar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 Bold</vt:lpstr>
      <vt:lpstr>Calibri</vt:lpstr>
      <vt:lpstr>Arial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Banner_Alma.pptx</dc:title>
  <cp:lastModifiedBy>25027941</cp:lastModifiedBy>
  <cp:revision>1</cp:revision>
  <dcterms:created xsi:type="dcterms:W3CDTF">2006-08-16T00:00:00Z</dcterms:created>
  <dcterms:modified xsi:type="dcterms:W3CDTF">2025-11-03T22:06:36Z</dcterms:modified>
  <dc:identifier>DAG3rdm3z5Y</dc:identifier>
</cp:coreProperties>
</file>

<file path=docProps/thumbnail.jpeg>
</file>